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Arimo" panose="020B0604020202020204" charset="0"/>
      <p:regular r:id="rId15"/>
    </p:embeddedFont>
    <p:embeddedFont>
      <p:font typeface="Arimo Bold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pen Sans 1 Bold" panose="020B0604020202020204" charset="0"/>
      <p:regular r:id="rId21"/>
    </p:embeddedFont>
    <p:embeddedFont>
      <p:font typeface="Open Sans 2 Bold" panose="020B0604020202020204" charset="0"/>
      <p:regular r:id="rId22"/>
    </p:embeddedFont>
    <p:embeddedFont>
      <p:font typeface="Open Sans Light 1" panose="020B0604020202020204" charset="0"/>
      <p:regular r:id="rId23"/>
    </p:embeddedFont>
    <p:embeddedFont>
      <p:font typeface="Open Sans Light 1 Bold" panose="020B0604020202020204" charset="0"/>
      <p:regular r:id="rId24"/>
    </p:embeddedFont>
    <p:embeddedFont>
      <p:font typeface="Open Sans Light 2 Bold" panose="020B0604020202020204" charset="0"/>
      <p:regular r:id="rId25"/>
    </p:embeddedFont>
    <p:embeddedFont>
      <p:font typeface="Vidaloka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3263" t="19986" r="3263" b="109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01001" y="1971724"/>
            <a:ext cx="11285998" cy="6343552"/>
            <a:chOff x="0" y="0"/>
            <a:chExt cx="15047998" cy="8458069"/>
          </a:xfrm>
        </p:grpSpPr>
        <p:sp>
          <p:nvSpPr>
            <p:cNvPr id="3" name="TextBox 3"/>
            <p:cNvSpPr txBox="1"/>
            <p:nvPr/>
          </p:nvSpPr>
          <p:spPr>
            <a:xfrm>
              <a:off x="1114626" y="32808"/>
              <a:ext cx="12818745" cy="609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en-US" sz="3200">
                  <a:solidFill>
                    <a:srgbClr val="F3F4ED"/>
                  </a:solidFill>
                  <a:latin typeface="Open Sans 1 Bold"/>
                </a:rPr>
                <a:t>PARÁBOLAS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210370"/>
              <a:ext cx="15047998" cy="4251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00"/>
                </a:lnSpc>
              </a:pPr>
              <a:r>
                <a:rPr lang="en-US" sz="12000">
                  <a:solidFill>
                    <a:srgbClr val="F3F4ED"/>
                  </a:solidFill>
                  <a:latin typeface="Vidaloka"/>
                </a:rPr>
                <a:t>El buen samaritano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14626" y="7841484"/>
              <a:ext cx="12818745" cy="6098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en-US" sz="3200">
                  <a:solidFill>
                    <a:srgbClr val="F3F4ED"/>
                  </a:solidFill>
                  <a:latin typeface="Open Sans Light 1"/>
                </a:rPr>
                <a:t>Lucas 10:25-37</a:t>
              </a:r>
            </a:p>
          </p:txBody>
        </p:sp>
        <p:sp>
          <p:nvSpPr>
            <p:cNvPr id="6" name="AutoShape 6"/>
            <p:cNvSpPr/>
            <p:nvPr/>
          </p:nvSpPr>
          <p:spPr>
            <a:xfrm>
              <a:off x="1035" y="1281959"/>
              <a:ext cx="15045927" cy="74231"/>
            </a:xfrm>
            <a:prstGeom prst="rect">
              <a:avLst/>
            </a:prstGeom>
            <a:solidFill>
              <a:srgbClr val="C1A480"/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1035" y="7096800"/>
              <a:ext cx="15045927" cy="74231"/>
            </a:xfrm>
            <a:prstGeom prst="rect">
              <a:avLst/>
            </a:prstGeom>
            <a:solidFill>
              <a:srgbClr val="C1A480"/>
            </a:solid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547" b="75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4878" y="9041853"/>
            <a:ext cx="16230600" cy="920376"/>
            <a:chOff x="0" y="0"/>
            <a:chExt cx="21640800" cy="122716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1640800" cy="43269"/>
            </a:xfrm>
            <a:prstGeom prst="rect">
              <a:avLst/>
            </a:prstGeom>
            <a:solidFill>
              <a:srgbClr val="F3F4E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527186"/>
              <a:ext cx="17958411" cy="6999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n-US" sz="1500" spc="300">
                  <a:solidFill>
                    <a:srgbClr val="151715"/>
                  </a:solidFill>
                  <a:latin typeface="Open Sans Light 1"/>
                </a:rPr>
                <a:t>Atento</a:t>
              </a:r>
            </a:p>
            <a:p>
              <a:pPr algn="l">
                <a:lnSpc>
                  <a:spcPts val="2240"/>
                </a:lnSpc>
              </a:pPr>
              <a:r>
                <a:rPr lang="en-US" sz="1600" spc="320">
                  <a:solidFill>
                    <a:srgbClr val="151715"/>
                  </a:solidFill>
                  <a:latin typeface="Arimo"/>
                </a:rPr>
                <a:t>Dios te quiere revelar un misterio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438937" y="5143500"/>
            <a:ext cx="7158150" cy="2449904"/>
            <a:chOff x="0" y="0"/>
            <a:chExt cx="9544200" cy="3266538"/>
          </a:xfrm>
        </p:grpSpPr>
        <p:sp>
          <p:nvSpPr>
            <p:cNvPr id="6" name="TextBox 6"/>
            <p:cNvSpPr txBox="1"/>
            <p:nvPr/>
          </p:nvSpPr>
          <p:spPr>
            <a:xfrm>
              <a:off x="0" y="196816"/>
              <a:ext cx="9544200" cy="20182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0916"/>
                </a:lnSpc>
              </a:pPr>
              <a:r>
                <a:rPr lang="en-US" sz="10916">
                  <a:solidFill>
                    <a:srgbClr val="004AAD"/>
                  </a:solidFill>
                  <a:latin typeface="Vidaloka"/>
                </a:rPr>
                <a:t>El reto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674413"/>
              <a:ext cx="9544200" cy="592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547"/>
                </a:lnSpc>
              </a:pPr>
              <a:r>
                <a:rPr lang="en-US" sz="2956" spc="591">
                  <a:solidFill>
                    <a:srgbClr val="151715"/>
                  </a:solidFill>
                  <a:latin typeface="Open Sans Light 1 Bold"/>
                </a:rPr>
                <a:t>¿QUIEN ES MI PROJIMO?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5545" y="1293812"/>
            <a:ext cx="10313392" cy="763191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824878" y="536575"/>
            <a:ext cx="9614059" cy="49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50"/>
              </a:lnSpc>
            </a:pPr>
            <a:r>
              <a:rPr lang="en-US" sz="3500">
                <a:solidFill>
                  <a:srgbClr val="151715"/>
                </a:solidFill>
                <a:latin typeface="Open Sans 1 Bold"/>
              </a:rPr>
              <a:t>INTRODUCCIÓN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55868" y="4069858"/>
            <a:ext cx="9274283" cy="3354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151715"/>
                </a:solidFill>
                <a:latin typeface="Open Sans Light 1 Bold"/>
              </a:rPr>
              <a:t>29 Pero él quería justificarse, así que le preguntó a Jesús:</a:t>
            </a:r>
          </a:p>
          <a:p>
            <a:pPr algn="ctr">
              <a:lnSpc>
                <a:spcPts val="6719"/>
              </a:lnSpc>
              <a:spcBef>
                <a:spcPct val="0"/>
              </a:spcBef>
            </a:pPr>
            <a:endParaRPr lang="en-US" sz="4800">
              <a:solidFill>
                <a:srgbClr val="151715"/>
              </a:solidFill>
              <a:latin typeface="Open Sans Light 1 Bold"/>
            </a:endParaRP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151715"/>
                </a:solidFill>
                <a:latin typeface="Open Sans Light 1 Bold"/>
              </a:rPr>
              <a:t>—¿Y quién es mi prójimo?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4878" y="2574481"/>
            <a:ext cx="8115300" cy="9802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61"/>
              </a:lnSpc>
            </a:pPr>
            <a:r>
              <a:rPr lang="en-US" sz="5686">
                <a:solidFill>
                  <a:srgbClr val="000000"/>
                </a:solidFill>
                <a:latin typeface="Open Sans 2 Bold"/>
              </a:rPr>
              <a:t>Lectura de 10:25 al 29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547" b="75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grpSp>
        <p:nvGrpSpPr>
          <p:cNvPr id="3" name="Group 3"/>
          <p:cNvGrpSpPr/>
          <p:nvPr/>
        </p:nvGrpSpPr>
        <p:grpSpPr>
          <a:xfrm>
            <a:off x="471387" y="433716"/>
            <a:ext cx="17345226" cy="3326925"/>
            <a:chOff x="0" y="0"/>
            <a:chExt cx="23126969" cy="4435900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3126969" cy="4435900"/>
            </a:xfrm>
            <a:prstGeom prst="rect">
              <a:avLst/>
            </a:prstGeom>
            <a:solidFill>
              <a:srgbClr val="C1A480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43084" y="876192"/>
              <a:ext cx="13190287" cy="12782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900"/>
                </a:lnSpc>
              </a:pPr>
              <a:r>
                <a:rPr lang="en-US" sz="6900">
                  <a:solidFill>
                    <a:srgbClr val="151715"/>
                  </a:solidFill>
                  <a:latin typeface="Vidaloka"/>
                </a:rPr>
                <a:t>Descendió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43084" y="2893174"/>
              <a:ext cx="13190287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50"/>
                </a:lnSpc>
              </a:pPr>
              <a:r>
                <a:rPr lang="en-US" sz="3500">
                  <a:solidFill>
                    <a:srgbClr val="151715"/>
                  </a:solidFill>
                  <a:latin typeface="Open Sans 1 Bold"/>
                </a:rPr>
                <a:t>DE JERUSALEN A JERICO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5316160"/>
            <a:ext cx="9614059" cy="2986672"/>
            <a:chOff x="0" y="0"/>
            <a:chExt cx="12818745" cy="3982230"/>
          </a:xfrm>
        </p:grpSpPr>
        <p:sp>
          <p:nvSpPr>
            <p:cNvPr id="8" name="TextBox 8"/>
            <p:cNvSpPr txBox="1"/>
            <p:nvPr/>
          </p:nvSpPr>
          <p:spPr>
            <a:xfrm>
              <a:off x="0" y="2456950"/>
              <a:ext cx="12818745" cy="7239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20"/>
                </a:lnSpc>
              </a:pPr>
              <a:r>
                <a:rPr lang="en-US" sz="3600" spc="719">
                  <a:solidFill>
                    <a:srgbClr val="151715"/>
                  </a:solidFill>
                  <a:latin typeface="Open Sans Light 1 Bold"/>
                </a:rPr>
                <a:t>CREENCIAS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411"/>
              <a:ext cx="12818745" cy="7239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20"/>
                </a:lnSpc>
              </a:pPr>
              <a:r>
                <a:rPr lang="en-US" sz="3600" spc="719">
                  <a:solidFill>
                    <a:srgbClr val="151715"/>
                  </a:solidFill>
                  <a:latin typeface="Open Sans Light 1 Bold"/>
                </a:rPr>
                <a:t>FONDO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284153"/>
              <a:ext cx="12818745" cy="698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Por una vez que me porte mal 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28614"/>
              <a:ext cx="12818745" cy="698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Que </a:t>
              </a:r>
              <a:r>
                <a:rPr lang="en-US" sz="3200">
                  <a:solidFill>
                    <a:srgbClr val="151715"/>
                  </a:solidFill>
                  <a:latin typeface="Arimo Bold"/>
                </a:rPr>
                <a:t>lo movió para descender</a:t>
              </a:r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271312" y="741196"/>
            <a:ext cx="5357775" cy="804470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547" b="75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1387" y="433716"/>
            <a:ext cx="17345226" cy="3326925"/>
            <a:chOff x="0" y="0"/>
            <a:chExt cx="23126969" cy="4435900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3126969" cy="4435900"/>
            </a:xfrm>
            <a:prstGeom prst="rect">
              <a:avLst/>
            </a:prstGeom>
            <a:solidFill>
              <a:srgbClr val="C1A480">
                <a:alpha val="40000"/>
              </a:srgbClr>
            </a:solidFill>
          </p:spPr>
          <p:txBody>
            <a:bodyPr/>
            <a:lstStyle/>
            <a:p>
              <a:endParaRPr lang="es-MX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43084" y="876192"/>
              <a:ext cx="13190287" cy="12035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900"/>
                </a:lnSpc>
              </a:pPr>
              <a:r>
                <a:rPr lang="en-US" sz="6900" dirty="0">
                  <a:solidFill>
                    <a:srgbClr val="151715"/>
                  </a:solidFill>
                  <a:latin typeface="Vidaloka"/>
                </a:rPr>
                <a:t>El </a:t>
              </a:r>
              <a:r>
                <a:rPr lang="en-US" sz="6900" dirty="0" err="1">
                  <a:solidFill>
                    <a:srgbClr val="151715"/>
                  </a:solidFill>
                  <a:latin typeface="Vidaloka"/>
                </a:rPr>
                <a:t>momento</a:t>
              </a:r>
              <a:r>
                <a:rPr lang="en-US" sz="6900" dirty="0">
                  <a:solidFill>
                    <a:srgbClr val="151715"/>
                  </a:solidFill>
                  <a:latin typeface="Vidaloka"/>
                </a:rPr>
                <a:t> </a:t>
              </a:r>
              <a:r>
                <a:rPr lang="en-US" sz="6900" dirty="0">
                  <a:solidFill>
                    <a:srgbClr val="151715"/>
                  </a:solidFill>
                  <a:latin typeface="Vidaloka" panose="020B0604020202020204" charset="0"/>
                </a:rPr>
                <a:t>clave de </a:t>
              </a:r>
              <a:r>
                <a:rPr lang="en-US" sz="6900" dirty="0" err="1">
                  <a:solidFill>
                    <a:srgbClr val="151715"/>
                  </a:solidFill>
                  <a:latin typeface="Vidaloka" panose="020B0604020202020204" charset="0"/>
                </a:rPr>
                <a:t>todo</a:t>
              </a:r>
              <a:endParaRPr lang="en-US" sz="6900" dirty="0">
                <a:solidFill>
                  <a:srgbClr val="151715"/>
                </a:solidFill>
                <a:latin typeface="Vidaloka" panose="020B060402020202020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43084" y="2893174"/>
              <a:ext cx="13190287" cy="66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50"/>
                </a:lnSpc>
              </a:pPr>
              <a:r>
                <a:rPr lang="en-US" sz="3500">
                  <a:solidFill>
                    <a:srgbClr val="151715"/>
                  </a:solidFill>
                  <a:latin typeface="Open Sans 1 Bold"/>
                </a:rPr>
                <a:t>VERSO 30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53647" y="4620615"/>
            <a:ext cx="10863838" cy="5268996"/>
            <a:chOff x="0" y="0"/>
            <a:chExt cx="14485118" cy="7025328"/>
          </a:xfrm>
        </p:grpSpPr>
        <p:sp>
          <p:nvSpPr>
            <p:cNvPr id="7" name="TextBox 7"/>
            <p:cNvSpPr txBox="1"/>
            <p:nvPr/>
          </p:nvSpPr>
          <p:spPr>
            <a:xfrm>
              <a:off x="0" y="3708856"/>
              <a:ext cx="14485118" cy="5883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5"/>
                </a:lnSpc>
              </a:pPr>
              <a:r>
                <a:rPr lang="en-US" sz="2937" spc="587">
                  <a:solidFill>
                    <a:srgbClr val="151715"/>
                  </a:solidFill>
                  <a:latin typeface="Open Sans Light 1 Bold"/>
                </a:rPr>
                <a:t>EL MOMENTO</a:t>
              </a:r>
              <a:r>
                <a:rPr lang="en-US" sz="2937" spc="587">
                  <a:solidFill>
                    <a:srgbClr val="151715"/>
                  </a:solidFill>
                  <a:latin typeface="Open Sans Light 1"/>
                </a:rPr>
                <a:t> 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595"/>
              <a:ext cx="14485118" cy="5883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5"/>
                </a:lnSpc>
              </a:pPr>
              <a:r>
                <a:rPr lang="en-US" sz="2937" spc="587">
                  <a:solidFill>
                    <a:srgbClr val="151715"/>
                  </a:solidFill>
                  <a:latin typeface="Open Sans Light 1 Bold"/>
                </a:rPr>
                <a:t>LOS GOLPES DE LA VIDA 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4421405"/>
              <a:ext cx="14485118" cy="26039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800">
                  <a:solidFill>
                    <a:srgbClr val="151715"/>
                  </a:solidFill>
                  <a:latin typeface="Open Sans Light 1 Bold"/>
                </a:rPr>
                <a:t>Rabia, desesperación, tristeza. Hay tantos sentimientos que te pueden llegar a matar por dentro lentamente, peores que cualquier veneno. No comprendo que sentido tiene vivir, si hemos de venir a sufrir tanto.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714144"/>
              <a:ext cx="14485118" cy="1943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800">
                  <a:solidFill>
                    <a:srgbClr val="151715"/>
                  </a:solidFill>
                  <a:latin typeface="Open Sans Light 1 Bold"/>
                </a:rPr>
                <a:t>No </a:t>
              </a:r>
              <a:r>
                <a:rPr lang="en-US" sz="2800">
                  <a:solidFill>
                    <a:srgbClr val="151715"/>
                  </a:solidFill>
                  <a:latin typeface="Arimo Bold"/>
                </a:rPr>
                <a:t>cabe duda que en el mundo pasaremos aflicciones y que no estamos a salvo de vivir momentos difíciles, de angustia, de ansiedad y muchas cosas más.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74969" y="1028700"/>
            <a:ext cx="5472103" cy="80769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31286" b="3128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9700" y="483856"/>
            <a:ext cx="10190403" cy="3948987"/>
            <a:chOff x="0" y="0"/>
            <a:chExt cx="13587205" cy="5265315"/>
          </a:xfrm>
        </p:grpSpPr>
        <p:sp>
          <p:nvSpPr>
            <p:cNvPr id="3" name="TextBox 3"/>
            <p:cNvSpPr txBox="1"/>
            <p:nvPr/>
          </p:nvSpPr>
          <p:spPr>
            <a:xfrm>
              <a:off x="0" y="142875"/>
              <a:ext cx="13587205" cy="4150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922"/>
                </a:lnSpc>
              </a:pPr>
              <a:r>
                <a:rPr lang="en-US" sz="7922">
                  <a:solidFill>
                    <a:srgbClr val="151715"/>
                  </a:solidFill>
                  <a:latin typeface="Vidaloka"/>
                </a:rPr>
                <a:t>Sobre la Iglesia y sus integrantes </a:t>
              </a:r>
            </a:p>
            <a:p>
              <a:pPr algn="l">
                <a:lnSpc>
                  <a:spcPts val="7922"/>
                </a:lnSpc>
              </a:pPr>
              <a:endParaRPr lang="en-US" sz="7922">
                <a:solidFill>
                  <a:srgbClr val="151715"/>
                </a:solidFill>
                <a:latin typeface="Vidaloka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582055"/>
              <a:ext cx="11712385" cy="6832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960"/>
                </a:lnSpc>
              </a:pPr>
              <a:r>
                <a:rPr lang="en-US" sz="3600">
                  <a:solidFill>
                    <a:srgbClr val="FF1616"/>
                  </a:solidFill>
                  <a:latin typeface="Open Sans 1 Bold"/>
                </a:rPr>
                <a:t>EL ENIMIGO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30407" y="5267329"/>
            <a:ext cx="11731619" cy="3166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Open Sans Light 2 Bold"/>
              </a:rPr>
              <a:t>36 ¿Quién, pues, de estos tres te parece que fue el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Arimo Bold"/>
              </a:rPr>
              <a:t>prójimo del que cayó en manos de los ladrones?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Arimo Bold"/>
              </a:rPr>
              <a:t>37 Él dijo: El que usó de misericordia con él. Entonces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Arimo Bold"/>
              </a:rPr>
              <a:t>Jesús le dijo: Ve, y haz tú lo mismo.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369106" y="847173"/>
            <a:ext cx="5728436" cy="85926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53182" y="1766745"/>
            <a:ext cx="5893688" cy="589368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837510" y="4427775"/>
            <a:ext cx="6632704" cy="1988120"/>
            <a:chOff x="0" y="0"/>
            <a:chExt cx="8843606" cy="2650826"/>
          </a:xfrm>
        </p:grpSpPr>
        <p:sp>
          <p:nvSpPr>
            <p:cNvPr id="6" name="TextBox 6"/>
            <p:cNvSpPr txBox="1"/>
            <p:nvPr/>
          </p:nvSpPr>
          <p:spPr>
            <a:xfrm>
              <a:off x="0" y="49634"/>
              <a:ext cx="8819432" cy="958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480"/>
                </a:lnSpc>
              </a:pPr>
              <a:r>
                <a:rPr lang="en-US" sz="4982">
                  <a:solidFill>
                    <a:srgbClr val="151715"/>
                  </a:solidFill>
                  <a:latin typeface="Open Sans 1 Bold"/>
                </a:rPr>
                <a:t>JESÚS: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4174" y="1176366"/>
              <a:ext cx="8819432" cy="14744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83"/>
                </a:lnSpc>
              </a:pPr>
              <a:r>
                <a:rPr lang="en-US" sz="3274">
                  <a:solidFill>
                    <a:srgbClr val="151715"/>
                  </a:solidFill>
                  <a:latin typeface="Open Sans Light 1 Bold"/>
                </a:rPr>
                <a:t>El único hijo de Dios </a:t>
              </a:r>
            </a:p>
            <a:p>
              <a:pPr algn="l">
                <a:lnSpc>
                  <a:spcPts val="4583"/>
                </a:lnSpc>
              </a:pPr>
              <a:endParaRPr lang="en-US" sz="3274">
                <a:solidFill>
                  <a:srgbClr val="151715"/>
                </a:solidFill>
                <a:latin typeface="Open Sans Light 1 Bold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85493" y="1539570"/>
            <a:ext cx="6663390" cy="7207859"/>
          </a:xfrm>
          <a:prstGeom prst="rect">
            <a:avLst/>
          </a:prstGeom>
          <a:solidFill>
            <a:srgbClr val="C1A480">
              <a:alpha val="4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6731" b="6731"/>
          <a:stretch>
            <a:fillRect/>
          </a:stretch>
        </p:blipFill>
        <p:spPr>
          <a:xfrm>
            <a:off x="885493" y="1539570"/>
            <a:ext cx="6663390" cy="720785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7837510" y="4427775"/>
            <a:ext cx="5841115" cy="2074109"/>
            <a:chOff x="0" y="0"/>
            <a:chExt cx="7788153" cy="2765479"/>
          </a:xfrm>
        </p:grpSpPr>
        <p:sp>
          <p:nvSpPr>
            <p:cNvPr id="7" name="TextBox 7"/>
            <p:cNvSpPr txBox="1"/>
            <p:nvPr/>
          </p:nvSpPr>
          <p:spPr>
            <a:xfrm>
              <a:off x="0" y="49721"/>
              <a:ext cx="7766864" cy="10023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717"/>
                </a:lnSpc>
              </a:pPr>
              <a:r>
                <a:rPr lang="en-US" sz="5198">
                  <a:solidFill>
                    <a:srgbClr val="151715"/>
                  </a:solidFill>
                  <a:latin typeface="Open Sans 1 Bold"/>
                </a:rPr>
                <a:t>ESCRIBA: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21289" y="1239654"/>
              <a:ext cx="7766864" cy="15258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782"/>
                </a:lnSpc>
              </a:pPr>
              <a:r>
                <a:rPr lang="en-US" sz="3415">
                  <a:solidFill>
                    <a:srgbClr val="151715"/>
                  </a:solidFill>
                  <a:latin typeface="Open Sans Light 1 Bold"/>
                </a:rPr>
                <a:t>Un experto en la ley</a:t>
              </a:r>
            </a:p>
            <a:p>
              <a:pPr algn="l">
                <a:lnSpc>
                  <a:spcPts val="4782"/>
                </a:lnSpc>
              </a:pPr>
              <a:endParaRPr lang="en-US" sz="3415">
                <a:solidFill>
                  <a:srgbClr val="151715"/>
                </a:solidFill>
                <a:latin typeface="Open Sans Light 1 Bold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12728"/>
          <a:stretch>
            <a:fillRect/>
          </a:stretch>
        </p:blipFill>
        <p:spPr>
          <a:xfrm>
            <a:off x="368495" y="571459"/>
            <a:ext cx="9643575" cy="621078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0309121" y="1209675"/>
            <a:ext cx="6182481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0651469" y="3198214"/>
            <a:ext cx="5497786" cy="1945286"/>
            <a:chOff x="0" y="0"/>
            <a:chExt cx="7330381" cy="2593714"/>
          </a:xfrm>
        </p:grpSpPr>
        <p:sp>
          <p:nvSpPr>
            <p:cNvPr id="6" name="TextBox 6"/>
            <p:cNvSpPr txBox="1"/>
            <p:nvPr/>
          </p:nvSpPr>
          <p:spPr>
            <a:xfrm>
              <a:off x="0" y="49570"/>
              <a:ext cx="7310343" cy="9267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06"/>
                </a:lnSpc>
              </a:pPr>
              <a:r>
                <a:rPr lang="en-US" sz="4823">
                  <a:solidFill>
                    <a:srgbClr val="151715"/>
                  </a:solidFill>
                  <a:latin typeface="Open Sans 1 Bold"/>
                </a:rPr>
                <a:t>HOMBRE: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0038" y="1146338"/>
              <a:ext cx="7310343" cy="1447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Ciudadano Israelita </a:t>
              </a:r>
            </a:p>
            <a:p>
              <a:pPr algn="l">
                <a:lnSpc>
                  <a:spcPts val="4480"/>
                </a:lnSpc>
              </a:pPr>
              <a:endParaRPr lang="en-US" sz="3200">
                <a:solidFill>
                  <a:srgbClr val="151715"/>
                </a:solidFill>
                <a:latin typeface="Open Sans Light 1 Bold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grpSp>
        <p:nvGrpSpPr>
          <p:cNvPr id="3" name="Group 3"/>
          <p:cNvGrpSpPr/>
          <p:nvPr/>
        </p:nvGrpSpPr>
        <p:grpSpPr>
          <a:xfrm>
            <a:off x="6925684" y="4032843"/>
            <a:ext cx="10333616" cy="1832388"/>
            <a:chOff x="0" y="0"/>
            <a:chExt cx="13778155" cy="2443184"/>
          </a:xfrm>
        </p:grpSpPr>
        <p:sp>
          <p:nvSpPr>
            <p:cNvPr id="4" name="TextBox 4"/>
            <p:cNvSpPr txBox="1"/>
            <p:nvPr/>
          </p:nvSpPr>
          <p:spPr>
            <a:xfrm>
              <a:off x="0" y="49327"/>
              <a:ext cx="13740491" cy="8048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642"/>
                </a:lnSpc>
              </a:pPr>
              <a:r>
                <a:rPr lang="en-US" sz="4220">
                  <a:solidFill>
                    <a:srgbClr val="151715"/>
                  </a:solidFill>
                  <a:latin typeface="Open Sans 1 Bold"/>
                </a:rPr>
                <a:t>LADRON: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7663" y="995808"/>
              <a:ext cx="13740491" cy="1447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Persona </a:t>
              </a:r>
              <a:r>
                <a:rPr lang="en-US" sz="3200">
                  <a:solidFill>
                    <a:srgbClr val="151715"/>
                  </a:solidFill>
                  <a:latin typeface="Arimo Bold"/>
                </a:rPr>
                <a:t>q</a:t>
              </a: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ue roba, ataca y daña a las demás personas para despojarlas de sus bienes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966" y="837724"/>
            <a:ext cx="5139982" cy="763363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4347"/>
          <a:stretch>
            <a:fillRect/>
          </a:stretch>
        </p:blipFill>
        <p:spPr>
          <a:xfrm>
            <a:off x="762661" y="802177"/>
            <a:ext cx="5006390" cy="767646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837510" y="4200569"/>
            <a:ext cx="9421790" cy="1762705"/>
            <a:chOff x="0" y="0"/>
            <a:chExt cx="12562386" cy="2350273"/>
          </a:xfrm>
        </p:grpSpPr>
        <p:sp>
          <p:nvSpPr>
            <p:cNvPr id="6" name="TextBox 6"/>
            <p:cNvSpPr txBox="1"/>
            <p:nvPr/>
          </p:nvSpPr>
          <p:spPr>
            <a:xfrm>
              <a:off x="0" y="39652"/>
              <a:ext cx="12528046" cy="7391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33"/>
                </a:lnSpc>
              </a:pPr>
              <a:r>
                <a:rPr lang="en-US" sz="3848">
                  <a:solidFill>
                    <a:srgbClr val="151715"/>
                  </a:solidFill>
                  <a:latin typeface="Open Sans 1 Bold"/>
                </a:rPr>
                <a:t>SACERDOTE: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340" y="902896"/>
              <a:ext cx="12528046" cy="1447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Una persona que ofrece un sacrificio a Dios.</a:t>
              </a:r>
            </a:p>
            <a:p>
              <a:pPr algn="l"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9893" b="989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grpSp>
        <p:nvGrpSpPr>
          <p:cNvPr id="3" name="Group 3"/>
          <p:cNvGrpSpPr/>
          <p:nvPr/>
        </p:nvGrpSpPr>
        <p:grpSpPr>
          <a:xfrm>
            <a:off x="6732026" y="4460231"/>
            <a:ext cx="10283345" cy="1828547"/>
            <a:chOff x="0" y="0"/>
            <a:chExt cx="13711127" cy="2438062"/>
          </a:xfrm>
        </p:grpSpPr>
        <p:sp>
          <p:nvSpPr>
            <p:cNvPr id="4" name="TextBox 4"/>
            <p:cNvSpPr txBox="1"/>
            <p:nvPr/>
          </p:nvSpPr>
          <p:spPr>
            <a:xfrm>
              <a:off x="0" y="39793"/>
              <a:ext cx="13673647" cy="8102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620"/>
                </a:lnSpc>
              </a:pPr>
              <a:r>
                <a:rPr lang="en-US" sz="4200">
                  <a:solidFill>
                    <a:srgbClr val="151715"/>
                  </a:solidFill>
                  <a:latin typeface="Open Sans 1 Bold"/>
                </a:rPr>
                <a:t>LEVITA: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7480" y="990685"/>
              <a:ext cx="13673647" cy="1447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80"/>
                </a:lnSpc>
              </a:pPr>
              <a:r>
                <a:rPr lang="en-US" sz="3200">
                  <a:solidFill>
                    <a:srgbClr val="151715"/>
                  </a:solidFill>
                  <a:latin typeface="Open Sans Light 1 Bold"/>
                </a:rPr>
                <a:t>Los varones de la tribu de Leví tenían que ocuparse del santuario, templo etc.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8700" y="1028700"/>
            <a:ext cx="5293169" cy="792984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Personaje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706" b="770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2134" b="2134"/>
          <a:stretch>
            <a:fillRect/>
          </a:stretch>
        </p:blipFill>
        <p:spPr>
          <a:xfrm>
            <a:off x="516998" y="567166"/>
            <a:ext cx="5585384" cy="799542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Lugares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6547778" y="4200617"/>
            <a:ext cx="10298600" cy="1829712"/>
            <a:chOff x="0" y="0"/>
            <a:chExt cx="13731467" cy="2439616"/>
          </a:xfrm>
        </p:grpSpPr>
        <p:sp>
          <p:nvSpPr>
            <p:cNvPr id="6" name="TextBox 6"/>
            <p:cNvSpPr txBox="1"/>
            <p:nvPr/>
          </p:nvSpPr>
          <p:spPr>
            <a:xfrm>
              <a:off x="0" y="39796"/>
              <a:ext cx="13693931" cy="8115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626"/>
                </a:lnSpc>
              </a:pPr>
              <a:r>
                <a:rPr lang="en-US" sz="4206">
                  <a:solidFill>
                    <a:srgbClr val="151715"/>
                  </a:solidFill>
                  <a:latin typeface="Open Sans 1 Bold"/>
                </a:rPr>
                <a:t>JERUSALEN 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7536" y="992240"/>
              <a:ext cx="13693931" cy="1447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79"/>
                </a:lnSpc>
              </a:pPr>
              <a:r>
                <a:rPr lang="en-US" sz="3199">
                  <a:solidFill>
                    <a:srgbClr val="151715"/>
                  </a:solidFill>
                  <a:latin typeface="Open Sans Light 1 Bold"/>
                </a:rPr>
                <a:t>Le dan la interpretación etimológica de “lugar de paz” o </a:t>
              </a:r>
              <a:r>
                <a:rPr lang="en-US" sz="3199">
                  <a:solidFill>
                    <a:srgbClr val="151715"/>
                  </a:solidFill>
                  <a:latin typeface="Arimo Bold"/>
                </a:rPr>
                <a:t>“casa de lo sagrado”.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706" b="770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9244191"/>
            <a:ext cx="16230600" cy="32452"/>
          </a:xfrm>
          <a:prstGeom prst="rect">
            <a:avLst/>
          </a:prstGeom>
          <a:solidFill>
            <a:srgbClr val="151715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441" r="2441"/>
          <a:stretch>
            <a:fillRect/>
          </a:stretch>
        </p:blipFill>
        <p:spPr>
          <a:xfrm>
            <a:off x="686816" y="1028700"/>
            <a:ext cx="6581155" cy="691894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645241" y="1720545"/>
            <a:ext cx="8301327" cy="1282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9600">
                <a:solidFill>
                  <a:srgbClr val="151715"/>
                </a:solidFill>
                <a:latin typeface="Vidaloka"/>
              </a:rPr>
              <a:t>Lugares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545240" y="4564879"/>
            <a:ext cx="8157368" cy="1931861"/>
            <a:chOff x="0" y="0"/>
            <a:chExt cx="10876491" cy="2575814"/>
          </a:xfrm>
        </p:grpSpPr>
        <p:sp>
          <p:nvSpPr>
            <p:cNvPr id="6" name="TextBox 6"/>
            <p:cNvSpPr txBox="1"/>
            <p:nvPr/>
          </p:nvSpPr>
          <p:spPr>
            <a:xfrm>
              <a:off x="0" y="49577"/>
              <a:ext cx="10846760" cy="930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25"/>
                </a:lnSpc>
              </a:pPr>
              <a:r>
                <a:rPr lang="en-US" sz="4841">
                  <a:solidFill>
                    <a:srgbClr val="151715"/>
                  </a:solidFill>
                  <a:latin typeface="Open Sans 1 Bold"/>
                </a:rPr>
                <a:t>JERICÓ: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9731" y="1150715"/>
              <a:ext cx="10846760" cy="1425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54"/>
                </a:lnSpc>
              </a:pPr>
              <a:r>
                <a:rPr lang="en-US" sz="3181">
                  <a:solidFill>
                    <a:srgbClr val="151715"/>
                  </a:solidFill>
                  <a:latin typeface="Open Sans Light 1 Bold"/>
                </a:rPr>
                <a:t>La ciudad de la luna o de las palmeras </a:t>
              </a:r>
            </a:p>
            <a:p>
              <a:pPr algn="l">
                <a:lnSpc>
                  <a:spcPts val="4454"/>
                </a:lnSpc>
              </a:pPr>
              <a:r>
                <a:rPr lang="en-US" sz="1659">
                  <a:solidFill>
                    <a:srgbClr val="151715"/>
                  </a:solidFill>
                  <a:latin typeface="Arimo Bold"/>
                </a:rPr>
                <a:t>Josué 6:26 Reina-Valera 1960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315</Words>
  <Application>Microsoft Office PowerPoint</Application>
  <PresentationFormat>Personalizado</PresentationFormat>
  <Paragraphs>56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Arimo Bold</vt:lpstr>
      <vt:lpstr>Vidaloka</vt:lpstr>
      <vt:lpstr>Arial</vt:lpstr>
      <vt:lpstr>Open Sans Light 2 Bold</vt:lpstr>
      <vt:lpstr>Open Sans Light 1 Bold</vt:lpstr>
      <vt:lpstr>Open Sans 2 Bold</vt:lpstr>
      <vt:lpstr>Arimo</vt:lpstr>
      <vt:lpstr>Calibri</vt:lpstr>
      <vt:lpstr>Open Sans 1 Bold</vt:lpstr>
      <vt:lpstr>Open Sans Light 1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buen samaritono</dc:title>
  <cp:lastModifiedBy>David Estuardo Cancinos Perez</cp:lastModifiedBy>
  <cp:revision>2</cp:revision>
  <dcterms:created xsi:type="dcterms:W3CDTF">2006-08-16T00:00:00Z</dcterms:created>
  <dcterms:modified xsi:type="dcterms:W3CDTF">2020-09-25T06:13:00Z</dcterms:modified>
  <dc:identifier>DAEIvHjCWrs</dc:identifier>
</cp:coreProperties>
</file>